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Average"/>
      <p:regular r:id="rId20"/>
    </p:embeddedFont>
    <p:embeddedFont>
      <p:font typeface="Oswald"/>
      <p:regular r:id="rId21"/>
      <p:bold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Average-regular.fntdata"/><Relationship Id="rId11" Type="http://schemas.openxmlformats.org/officeDocument/2006/relationships/slide" Target="slides/slide6.xml"/><Relationship Id="rId22" Type="http://schemas.openxmlformats.org/officeDocument/2006/relationships/font" Target="fonts/Oswald-bold.fntdata"/><Relationship Id="rId10" Type="http://schemas.openxmlformats.org/officeDocument/2006/relationships/slide" Target="slides/slide5.xml"/><Relationship Id="rId21" Type="http://schemas.openxmlformats.org/officeDocument/2006/relationships/font" Target="fonts/Oswald-regular.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Taylor</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bafa0f5e45_4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bafa0f5e45_4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Edward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bafa0f5e45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bafa0f5e45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Alexandre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b89a15cfde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b89a15cfde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Marisol - showing the interactive visualization of the heat map and the layers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bb6dfb251a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bb6dfb251a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Adhithi</a:t>
            </a:r>
            <a:endParaRPr/>
          </a:p>
          <a:p>
            <a:pPr indent="0" lvl="0" marL="0" rtl="0" algn="l">
              <a:spcBef>
                <a:spcPts val="0"/>
              </a:spcBef>
              <a:spcAft>
                <a:spcPts val="0"/>
              </a:spcAft>
              <a:buNone/>
            </a:pPr>
            <a:r>
              <a:rPr lang="en"/>
              <a:t>Our first step for this project was determining where to acquire the data; We were able to get temperature data from the NASA Goddard Institute for Space Studies that shows data being collected starts in 1900. The base temperature is normalized   The data is showing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b89a15cfde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b89a15cfde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b89a15cfde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b89a15cfde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Taylor</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b89a15cfde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b89a15cfde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Adhithi</a:t>
            </a:r>
            <a:endParaRPr/>
          </a:p>
          <a:p>
            <a:pPr indent="0" lvl="0" marL="0" rtl="0" algn="l">
              <a:spcBef>
                <a:spcPts val="0"/>
              </a:spcBef>
              <a:spcAft>
                <a:spcPts val="0"/>
              </a:spcAft>
              <a:buNone/>
            </a:pPr>
            <a:r>
              <a:rPr lang="en" sz="1350">
                <a:solidFill>
                  <a:srgbClr val="333333"/>
                </a:solidFill>
                <a:highlight>
                  <a:srgbClr val="FFFFFF"/>
                </a:highlight>
                <a:latin typeface="Times New Roman"/>
                <a:ea typeface="Times New Roman"/>
                <a:cs typeface="Times New Roman"/>
                <a:sym typeface="Times New Roman"/>
              </a:rPr>
              <a:t>As the Earth's average temperature creeps upward, climate scientists have predicted record heat waves and droughts. That's what we've seen this summer in the U.S.</a:t>
            </a:r>
            <a:endParaRPr/>
          </a:p>
          <a:p>
            <a:pPr indent="0" lvl="0" marL="0" rtl="0" algn="l">
              <a:spcBef>
                <a:spcPts val="0"/>
              </a:spcBef>
              <a:spcAft>
                <a:spcPts val="0"/>
              </a:spcAft>
              <a:buNone/>
            </a:pPr>
            <a:r>
              <a:rPr lang="en"/>
              <a:t>https://www.npr.org/2023/08/30/1196637141/climate-change-makes-wildfires-in-california-more-explosive#:~:text=Now%20a%20new%20study%2C%20published,vast%20amounts%20of%20fossil%20fuels.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b89a15cfde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b89a15cfde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Adhithi</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bafa0f5e45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bafa0f5e45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Taylor Talks on delta in  lin reg and then hands to Alexandre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bafa0f5e4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bafa0f5e4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Alexandre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bb6339313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bb6339313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b89a15cfde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b89a15cfde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Edward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bafa0f5e45_4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bafa0f5e45_4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Edward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hyperlink" Target="https://data.giss.nasa.gov/gistemp/" TargetMode="External"/><Relationship Id="rId4" Type="http://schemas.openxmlformats.org/officeDocument/2006/relationships/hyperlink" Target="https://gis.data.ca.gov/maps/e3802d2abf8741a187e73a9db49d68fe/about"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10.png"/><Relationship Id="rId5"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65325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3620"/>
              <a:t>Project 3:</a:t>
            </a:r>
            <a:endParaRPr sz="3620"/>
          </a:p>
          <a:p>
            <a:pPr indent="0" lvl="0" marL="0" rtl="0" algn="ctr">
              <a:spcBef>
                <a:spcPts val="0"/>
              </a:spcBef>
              <a:spcAft>
                <a:spcPts val="0"/>
              </a:spcAft>
              <a:buSzPts val="990"/>
              <a:buNone/>
            </a:pPr>
            <a:r>
              <a:rPr lang="en" sz="3620"/>
              <a:t>Understanding Climate Change and California Fires</a:t>
            </a:r>
            <a:endParaRPr sz="3620"/>
          </a:p>
        </p:txBody>
      </p:sp>
      <p:sp>
        <p:nvSpPr>
          <p:cNvPr id="60" name="Google Shape;60;p13"/>
          <p:cNvSpPr txBox="1"/>
          <p:nvPr>
            <p:ph idx="1" type="subTitle"/>
          </p:nvPr>
        </p:nvSpPr>
        <p:spPr>
          <a:xfrm>
            <a:off x="0" y="2571750"/>
            <a:ext cx="4991400" cy="2401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u="sng"/>
              <a:t>Presented By:</a:t>
            </a:r>
            <a:endParaRPr u="sng"/>
          </a:p>
          <a:p>
            <a:pPr indent="0" lvl="0" marL="0" rtl="0" algn="ctr">
              <a:spcBef>
                <a:spcPts val="0"/>
              </a:spcBef>
              <a:spcAft>
                <a:spcPts val="0"/>
              </a:spcAft>
              <a:buNone/>
            </a:pPr>
            <a:r>
              <a:rPr lang="en"/>
              <a:t>Adhithi Raghavan</a:t>
            </a:r>
            <a:endParaRPr/>
          </a:p>
          <a:p>
            <a:pPr indent="0" lvl="0" marL="0" rtl="0" algn="ctr">
              <a:spcBef>
                <a:spcPts val="0"/>
              </a:spcBef>
              <a:spcAft>
                <a:spcPts val="0"/>
              </a:spcAft>
              <a:buNone/>
            </a:pPr>
            <a:r>
              <a:rPr lang="en"/>
              <a:t>Alexandre Lazzari</a:t>
            </a:r>
            <a:endParaRPr/>
          </a:p>
          <a:p>
            <a:pPr indent="0" lvl="0" marL="0" rtl="0" algn="ctr">
              <a:spcBef>
                <a:spcPts val="0"/>
              </a:spcBef>
              <a:spcAft>
                <a:spcPts val="0"/>
              </a:spcAft>
              <a:buNone/>
            </a:pPr>
            <a:r>
              <a:rPr lang="en"/>
              <a:t>Edward Tagaca</a:t>
            </a:r>
            <a:endParaRPr/>
          </a:p>
          <a:p>
            <a:pPr indent="0" lvl="0" marL="0" rtl="0" algn="ctr">
              <a:spcBef>
                <a:spcPts val="0"/>
              </a:spcBef>
              <a:spcAft>
                <a:spcPts val="0"/>
              </a:spcAft>
              <a:buNone/>
            </a:pPr>
            <a:r>
              <a:rPr lang="en"/>
              <a:t>Marison Cornejo</a:t>
            </a:r>
            <a:endParaRPr/>
          </a:p>
          <a:p>
            <a:pPr indent="0" lvl="0" marL="0" rtl="0" algn="ctr">
              <a:spcBef>
                <a:spcPts val="0"/>
              </a:spcBef>
              <a:spcAft>
                <a:spcPts val="0"/>
              </a:spcAft>
              <a:buNone/>
            </a:pPr>
            <a:r>
              <a:rPr lang="en"/>
              <a:t>Taylor Griggs</a:t>
            </a:r>
            <a:endParaRPr/>
          </a:p>
        </p:txBody>
      </p:sp>
      <p:sp>
        <p:nvSpPr>
          <p:cNvPr id="61" name="Google Shape;61;p13"/>
          <p:cNvSpPr txBox="1"/>
          <p:nvPr>
            <p:ph idx="1" type="subTitle"/>
          </p:nvPr>
        </p:nvSpPr>
        <p:spPr>
          <a:xfrm>
            <a:off x="4572000" y="2571750"/>
            <a:ext cx="4991400" cy="2401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Utilizing Data By:</a:t>
            </a:r>
            <a:endParaRPr/>
          </a:p>
          <a:p>
            <a:pPr indent="-361950" lvl="0" marL="457200" rtl="0" algn="ctr">
              <a:spcBef>
                <a:spcPts val="0"/>
              </a:spcBef>
              <a:spcAft>
                <a:spcPts val="0"/>
              </a:spcAft>
              <a:buSzPts val="2100"/>
              <a:buChar char="-"/>
            </a:pPr>
            <a:r>
              <a:rPr lang="en"/>
              <a:t>NASA Temperature: </a:t>
            </a:r>
            <a:endParaRPr/>
          </a:p>
          <a:p>
            <a:pPr indent="-361950" lvl="0" marL="457200" rtl="0" algn="ctr">
              <a:spcBef>
                <a:spcPts val="0"/>
              </a:spcBef>
              <a:spcAft>
                <a:spcPts val="0"/>
              </a:spcAft>
              <a:buSzPts val="2100"/>
              <a:buChar char="-"/>
            </a:pPr>
            <a:r>
              <a:rPr lang="en"/>
              <a:t>California Fire Data</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2"/>
          <p:cNvSpPr txBox="1"/>
          <p:nvPr/>
        </p:nvSpPr>
        <p:spPr>
          <a:xfrm>
            <a:off x="7236125" y="1132050"/>
            <a:ext cx="1796700" cy="353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accent3"/>
              </a:solidFill>
              <a:latin typeface="Average"/>
              <a:ea typeface="Average"/>
              <a:cs typeface="Average"/>
              <a:sym typeface="Average"/>
            </a:endParaRPr>
          </a:p>
        </p:txBody>
      </p:sp>
      <p:pic>
        <p:nvPicPr>
          <p:cNvPr id="128" name="Google Shape;128;p22"/>
          <p:cNvPicPr preferRelativeResize="0"/>
          <p:nvPr/>
        </p:nvPicPr>
        <p:blipFill>
          <a:blip r:embed="rId3">
            <a:alphaModFix/>
          </a:blip>
          <a:stretch>
            <a:fillRect/>
          </a:stretch>
        </p:blipFill>
        <p:spPr>
          <a:xfrm>
            <a:off x="4928975" y="845875"/>
            <a:ext cx="3885175" cy="4060350"/>
          </a:xfrm>
          <a:prstGeom prst="rect">
            <a:avLst/>
          </a:prstGeom>
          <a:noFill/>
          <a:ln>
            <a:noFill/>
          </a:ln>
        </p:spPr>
      </p:pic>
      <p:pic>
        <p:nvPicPr>
          <p:cNvPr id="129" name="Google Shape;129;p22"/>
          <p:cNvPicPr preferRelativeResize="0"/>
          <p:nvPr/>
        </p:nvPicPr>
        <p:blipFill>
          <a:blip r:embed="rId4">
            <a:alphaModFix/>
          </a:blip>
          <a:stretch>
            <a:fillRect/>
          </a:stretch>
        </p:blipFill>
        <p:spPr>
          <a:xfrm>
            <a:off x="327525" y="861211"/>
            <a:ext cx="3842249" cy="4029675"/>
          </a:xfrm>
          <a:prstGeom prst="rect">
            <a:avLst/>
          </a:prstGeom>
          <a:noFill/>
          <a:ln>
            <a:noFill/>
          </a:ln>
        </p:spPr>
      </p:pic>
      <p:sp>
        <p:nvSpPr>
          <p:cNvPr id="130" name="Google Shape;130;p22"/>
          <p:cNvSpPr txBox="1"/>
          <p:nvPr/>
        </p:nvSpPr>
        <p:spPr>
          <a:xfrm>
            <a:off x="100725" y="399500"/>
            <a:ext cx="5013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accent3"/>
                </a:solidFill>
                <a:latin typeface="Average"/>
                <a:ea typeface="Average"/>
                <a:cs typeface="Average"/>
                <a:sym typeface="Average"/>
              </a:rPr>
              <a:t>Temperatures and acres burned and temperature</a:t>
            </a:r>
            <a:endParaRPr sz="1800">
              <a:solidFill>
                <a:schemeClr val="accent3"/>
              </a:solidFill>
              <a:latin typeface="Average"/>
              <a:ea typeface="Average"/>
              <a:cs typeface="Average"/>
              <a:sym typeface="Average"/>
            </a:endParaRPr>
          </a:p>
        </p:txBody>
      </p:sp>
      <p:sp>
        <p:nvSpPr>
          <p:cNvPr id="131" name="Google Shape;131;p22"/>
          <p:cNvSpPr txBox="1"/>
          <p:nvPr>
            <p:ph type="title"/>
          </p:nvPr>
        </p:nvSpPr>
        <p:spPr>
          <a:xfrm>
            <a:off x="3562800" y="0"/>
            <a:ext cx="5925900" cy="893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Correlation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3"/>
          <p:cNvSpPr txBox="1"/>
          <p:nvPr>
            <p:ph type="title"/>
          </p:nvPr>
        </p:nvSpPr>
        <p:spPr>
          <a:xfrm>
            <a:off x="498275" y="520200"/>
            <a:ext cx="7971300" cy="46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3520"/>
              <a:t>Acres Burned vs Temperature</a:t>
            </a:r>
            <a:endParaRPr sz="3520"/>
          </a:p>
        </p:txBody>
      </p:sp>
      <p:sp>
        <p:nvSpPr>
          <p:cNvPr id="137" name="Google Shape;137;p23"/>
          <p:cNvSpPr txBox="1"/>
          <p:nvPr/>
        </p:nvSpPr>
        <p:spPr>
          <a:xfrm>
            <a:off x="425950" y="1382363"/>
            <a:ext cx="2571900" cy="29976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SzPts val="1200"/>
              <a:buFont typeface="Average"/>
              <a:buChar char="●"/>
            </a:pPr>
            <a:r>
              <a:rPr lang="en" sz="1200">
                <a:latin typeface="Average"/>
                <a:ea typeface="Average"/>
                <a:cs typeface="Average"/>
                <a:sym typeface="Average"/>
              </a:rPr>
              <a:t>Temperature and acreage burned show a consistent correlation.</a:t>
            </a:r>
            <a:endParaRPr sz="1200">
              <a:latin typeface="Average"/>
              <a:ea typeface="Average"/>
              <a:cs typeface="Average"/>
              <a:sym typeface="Average"/>
            </a:endParaRPr>
          </a:p>
          <a:p>
            <a:pPr indent="0" lvl="0" marL="457200" rtl="0" algn="l">
              <a:spcBef>
                <a:spcPts val="0"/>
              </a:spcBef>
              <a:spcAft>
                <a:spcPts val="0"/>
              </a:spcAft>
              <a:buNone/>
            </a:pPr>
            <a:r>
              <a:t/>
            </a:r>
            <a:endParaRPr sz="1200">
              <a:latin typeface="Average"/>
              <a:ea typeface="Average"/>
              <a:cs typeface="Average"/>
              <a:sym typeface="Average"/>
            </a:endParaRPr>
          </a:p>
          <a:p>
            <a:pPr indent="-304800" lvl="0" marL="457200" rtl="0" algn="l">
              <a:spcBef>
                <a:spcPts val="0"/>
              </a:spcBef>
              <a:spcAft>
                <a:spcPts val="0"/>
              </a:spcAft>
              <a:buSzPts val="1200"/>
              <a:buFont typeface="Average"/>
              <a:buChar char="●"/>
            </a:pPr>
            <a:r>
              <a:rPr lang="en" sz="1200">
                <a:latin typeface="Average"/>
                <a:ea typeface="Average"/>
                <a:cs typeface="Average"/>
                <a:sym typeface="Average"/>
              </a:rPr>
              <a:t>Generally, higher temperatures correspond to increased acreage burned, and vice versa.</a:t>
            </a:r>
            <a:endParaRPr sz="1200">
              <a:latin typeface="Average"/>
              <a:ea typeface="Average"/>
              <a:cs typeface="Average"/>
              <a:sym typeface="Average"/>
            </a:endParaRPr>
          </a:p>
          <a:p>
            <a:pPr indent="0" lvl="0" marL="457200" rtl="0" algn="l">
              <a:spcBef>
                <a:spcPts val="0"/>
              </a:spcBef>
              <a:spcAft>
                <a:spcPts val="0"/>
              </a:spcAft>
              <a:buNone/>
            </a:pPr>
            <a:r>
              <a:rPr lang="en" sz="1200">
                <a:latin typeface="Average"/>
                <a:ea typeface="Average"/>
                <a:cs typeface="Average"/>
                <a:sym typeface="Average"/>
              </a:rPr>
              <a:t> </a:t>
            </a:r>
            <a:endParaRPr sz="1200">
              <a:latin typeface="Average"/>
              <a:ea typeface="Average"/>
              <a:cs typeface="Average"/>
              <a:sym typeface="Average"/>
            </a:endParaRPr>
          </a:p>
          <a:p>
            <a:pPr indent="-304800" lvl="0" marL="457200" rtl="0" algn="l">
              <a:spcBef>
                <a:spcPts val="0"/>
              </a:spcBef>
              <a:spcAft>
                <a:spcPts val="0"/>
              </a:spcAft>
              <a:buSzPts val="1200"/>
              <a:buFont typeface="Average"/>
              <a:buChar char="●"/>
            </a:pPr>
            <a:r>
              <a:rPr lang="en" sz="1200">
                <a:latin typeface="Average"/>
                <a:ea typeface="Average"/>
                <a:cs typeface="Average"/>
                <a:sym typeface="Average"/>
              </a:rPr>
              <a:t>Notably, in 2002, despite a decrease in temperature, it recorded the highest acreage burned in that decade. </a:t>
            </a:r>
            <a:endParaRPr sz="1200">
              <a:latin typeface="Average"/>
              <a:ea typeface="Average"/>
              <a:cs typeface="Average"/>
              <a:sym typeface="Average"/>
            </a:endParaRPr>
          </a:p>
          <a:p>
            <a:pPr indent="0" lvl="0" marL="457200" rtl="0" algn="l">
              <a:spcBef>
                <a:spcPts val="0"/>
              </a:spcBef>
              <a:spcAft>
                <a:spcPts val="0"/>
              </a:spcAft>
              <a:buNone/>
            </a:pPr>
            <a:r>
              <a:t/>
            </a:r>
            <a:endParaRPr sz="1200">
              <a:latin typeface="Average"/>
              <a:ea typeface="Average"/>
              <a:cs typeface="Average"/>
              <a:sym typeface="Average"/>
            </a:endParaRPr>
          </a:p>
        </p:txBody>
      </p:sp>
      <p:pic>
        <p:nvPicPr>
          <p:cNvPr id="138" name="Google Shape;138;p23"/>
          <p:cNvPicPr preferRelativeResize="0"/>
          <p:nvPr/>
        </p:nvPicPr>
        <p:blipFill rotWithShape="1">
          <a:blip r:embed="rId3">
            <a:alphaModFix/>
          </a:blip>
          <a:srcRect b="1822" l="1116" r="949" t="2748"/>
          <a:stretch/>
        </p:blipFill>
        <p:spPr>
          <a:xfrm>
            <a:off x="3287025" y="1229625"/>
            <a:ext cx="5649800" cy="33030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4"/>
          <p:cNvSpPr txBox="1"/>
          <p:nvPr>
            <p:ph type="title"/>
          </p:nvPr>
        </p:nvSpPr>
        <p:spPr>
          <a:xfrm>
            <a:off x="3631225" y="1406075"/>
            <a:ext cx="1720800" cy="1508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Demo</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5"/>
          <p:cNvSpPr txBox="1"/>
          <p:nvPr>
            <p:ph type="title"/>
          </p:nvPr>
        </p:nvSpPr>
        <p:spPr>
          <a:xfrm>
            <a:off x="295925" y="186675"/>
            <a:ext cx="8520600" cy="69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300"/>
              <a:t>Data Sources</a:t>
            </a:r>
            <a:endParaRPr sz="4300"/>
          </a:p>
        </p:txBody>
      </p:sp>
      <p:sp>
        <p:nvSpPr>
          <p:cNvPr id="149" name="Google Shape;149;p25"/>
          <p:cNvSpPr txBox="1"/>
          <p:nvPr/>
        </p:nvSpPr>
        <p:spPr>
          <a:xfrm>
            <a:off x="295925" y="1296450"/>
            <a:ext cx="8520600" cy="3605100"/>
          </a:xfrm>
          <a:prstGeom prst="rect">
            <a:avLst/>
          </a:prstGeom>
          <a:noFill/>
          <a:ln>
            <a:noFill/>
          </a:ln>
        </p:spPr>
        <p:txBody>
          <a:bodyPr anchorCtr="0" anchor="t" bIns="91425" lIns="91425" spcFirstLastPara="1" rIns="91425" wrap="square" tIns="91425">
            <a:noAutofit/>
          </a:bodyPr>
          <a:lstStyle/>
          <a:p>
            <a:pPr indent="-371475" lvl="0" marL="457200" rtl="0" algn="l">
              <a:spcBef>
                <a:spcPts val="0"/>
              </a:spcBef>
              <a:spcAft>
                <a:spcPts val="0"/>
              </a:spcAft>
              <a:buClr>
                <a:schemeClr val="accent3"/>
              </a:buClr>
              <a:buSzPts val="2250"/>
              <a:buFont typeface="Oswald"/>
              <a:buChar char="●"/>
            </a:pPr>
            <a:r>
              <a:rPr lang="en" sz="2250" u="sng">
                <a:solidFill>
                  <a:schemeClr val="accent5"/>
                </a:solidFill>
                <a:latin typeface="Oswald"/>
                <a:ea typeface="Oswald"/>
                <a:cs typeface="Oswald"/>
                <a:sym typeface="Oswald"/>
                <a:hlinkClick r:id="rId3">
                  <a:extLst>
                    <a:ext uri="{A12FA001-AC4F-418D-AE19-62706E023703}">
                      <ahyp:hlinkClr val="tx"/>
                    </a:ext>
                  </a:extLst>
                </a:hlinkClick>
              </a:rPr>
              <a:t>https://data.giss.nasa.gov/gistemp/</a:t>
            </a:r>
            <a:endParaRPr sz="2250">
              <a:solidFill>
                <a:schemeClr val="accent3"/>
              </a:solidFill>
              <a:latin typeface="Oswald"/>
              <a:ea typeface="Oswald"/>
              <a:cs typeface="Oswald"/>
              <a:sym typeface="Oswald"/>
            </a:endParaRPr>
          </a:p>
          <a:p>
            <a:pPr indent="-371475" lvl="1" marL="914400" rtl="0" algn="l">
              <a:spcBef>
                <a:spcPts val="0"/>
              </a:spcBef>
              <a:spcAft>
                <a:spcPts val="0"/>
              </a:spcAft>
              <a:buClr>
                <a:schemeClr val="accent3"/>
              </a:buClr>
              <a:buSzPts val="2250"/>
              <a:buFont typeface="Oswald"/>
              <a:buChar char="○"/>
            </a:pPr>
            <a:r>
              <a:rPr lang="en" sz="2250">
                <a:solidFill>
                  <a:schemeClr val="accent3"/>
                </a:solidFill>
                <a:latin typeface="Oswald"/>
                <a:ea typeface="Oswald"/>
                <a:cs typeface="Oswald"/>
                <a:sym typeface="Oswald"/>
              </a:rPr>
              <a:t>Delta in temperature change from the average temperature from 1951-1980 to the year selected </a:t>
            </a:r>
            <a:endParaRPr sz="2250">
              <a:solidFill>
                <a:schemeClr val="accent3"/>
              </a:solidFill>
              <a:latin typeface="Oswald"/>
              <a:ea typeface="Oswald"/>
              <a:cs typeface="Oswald"/>
              <a:sym typeface="Oswald"/>
            </a:endParaRPr>
          </a:p>
          <a:p>
            <a:pPr indent="-371475" lvl="0" marL="457200" rtl="0" algn="l">
              <a:spcBef>
                <a:spcPts val="0"/>
              </a:spcBef>
              <a:spcAft>
                <a:spcPts val="0"/>
              </a:spcAft>
              <a:buClr>
                <a:schemeClr val="accent3"/>
              </a:buClr>
              <a:buSzPts val="2250"/>
              <a:buFont typeface="Oswald"/>
              <a:buChar char="●"/>
            </a:pPr>
            <a:r>
              <a:rPr lang="en" sz="2250" u="sng">
                <a:solidFill>
                  <a:schemeClr val="hlink"/>
                </a:solidFill>
                <a:latin typeface="Oswald"/>
                <a:ea typeface="Oswald"/>
                <a:cs typeface="Oswald"/>
                <a:sym typeface="Oswald"/>
                <a:hlinkClick r:id="rId4"/>
              </a:rPr>
              <a:t>https://gis.data.ca.gov/maps/e3802d2abf8741a187e73a9db49d68fe/about</a:t>
            </a:r>
            <a:endParaRPr sz="2250">
              <a:solidFill>
                <a:schemeClr val="accent3"/>
              </a:solidFill>
              <a:latin typeface="Oswald"/>
              <a:ea typeface="Oswald"/>
              <a:cs typeface="Oswald"/>
              <a:sym typeface="Oswald"/>
            </a:endParaRPr>
          </a:p>
          <a:p>
            <a:pPr indent="-371475" lvl="1" marL="914400" rtl="0" algn="l">
              <a:spcBef>
                <a:spcPts val="0"/>
              </a:spcBef>
              <a:spcAft>
                <a:spcPts val="0"/>
              </a:spcAft>
              <a:buClr>
                <a:schemeClr val="accent3"/>
              </a:buClr>
              <a:buSzPts val="2250"/>
              <a:buFont typeface="Oswald"/>
              <a:buChar char="○"/>
            </a:pPr>
            <a:r>
              <a:rPr lang="en" sz="2250">
                <a:solidFill>
                  <a:schemeClr val="accent3"/>
                </a:solidFill>
                <a:latin typeface="Oswald"/>
                <a:ea typeface="Oswald"/>
                <a:cs typeface="Oswald"/>
                <a:sym typeface="Oswald"/>
              </a:rPr>
              <a:t>This data includes all of the fires recorded in California up to the year 2022.</a:t>
            </a:r>
            <a:endParaRPr sz="2250">
              <a:solidFill>
                <a:schemeClr val="accent3"/>
              </a:solidFill>
              <a:latin typeface="Oswald"/>
              <a:ea typeface="Oswald"/>
              <a:cs typeface="Oswald"/>
              <a:sym typeface="Oswa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6"/>
          <p:cNvSpPr txBox="1"/>
          <p:nvPr>
            <p:ph type="title"/>
          </p:nvPr>
        </p:nvSpPr>
        <p:spPr>
          <a:xfrm>
            <a:off x="3172925" y="1812000"/>
            <a:ext cx="3478500" cy="1136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Project Overview</a:t>
            </a:r>
            <a:endParaRPr/>
          </a:p>
        </p:txBody>
      </p:sp>
      <p:sp>
        <p:nvSpPr>
          <p:cNvPr id="67" name="Google Shape;67;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342900" lvl="0" marL="457200" rtl="0" algn="l">
              <a:spcBef>
                <a:spcPts val="1200"/>
              </a:spcBef>
              <a:spcAft>
                <a:spcPts val="0"/>
              </a:spcAft>
              <a:buSzPts val="1800"/>
              <a:buChar char="●"/>
            </a:pPr>
            <a:r>
              <a:rPr lang="en"/>
              <a:t>Introduction </a:t>
            </a:r>
            <a:endParaRPr/>
          </a:p>
          <a:p>
            <a:pPr indent="-342900" lvl="0" marL="457200" rtl="0" algn="l">
              <a:spcBef>
                <a:spcPts val="0"/>
              </a:spcBef>
              <a:spcAft>
                <a:spcPts val="0"/>
              </a:spcAft>
              <a:buSzPts val="1800"/>
              <a:buChar char="●"/>
            </a:pPr>
            <a:r>
              <a:rPr lang="en"/>
              <a:t>Hypothesis</a:t>
            </a:r>
            <a:endParaRPr/>
          </a:p>
          <a:p>
            <a:pPr indent="-342900" lvl="0" marL="457200" rtl="0" algn="l">
              <a:spcBef>
                <a:spcPts val="0"/>
              </a:spcBef>
              <a:spcAft>
                <a:spcPts val="0"/>
              </a:spcAft>
              <a:buSzPts val="1800"/>
              <a:buChar char="●"/>
            </a:pPr>
            <a:r>
              <a:rPr lang="en"/>
              <a:t>Global Heat Map</a:t>
            </a:r>
            <a:endParaRPr/>
          </a:p>
          <a:p>
            <a:pPr indent="-342900" lvl="0" marL="457200" rtl="0" algn="l">
              <a:spcBef>
                <a:spcPts val="0"/>
              </a:spcBef>
              <a:spcAft>
                <a:spcPts val="0"/>
              </a:spcAft>
              <a:buSzPts val="1800"/>
              <a:buChar char="●"/>
            </a:pPr>
            <a:r>
              <a:rPr lang="en"/>
              <a:t>Fire Heat Map Over The Years</a:t>
            </a:r>
            <a:endParaRPr/>
          </a:p>
          <a:p>
            <a:pPr indent="-342900" lvl="0" marL="457200" rtl="0" algn="l">
              <a:spcBef>
                <a:spcPts val="0"/>
              </a:spcBef>
              <a:spcAft>
                <a:spcPts val="0"/>
              </a:spcAft>
              <a:buSzPts val="1800"/>
              <a:buChar char="●"/>
            </a:pPr>
            <a:r>
              <a:rPr lang="en"/>
              <a:t>Conclusion and Correlation</a:t>
            </a:r>
            <a:endParaRPr/>
          </a:p>
          <a:p>
            <a:pPr indent="-342900" lvl="0" marL="457200" rtl="0" algn="l">
              <a:spcBef>
                <a:spcPts val="0"/>
              </a:spcBef>
              <a:spcAft>
                <a:spcPts val="0"/>
              </a:spcAft>
              <a:buSzPts val="1800"/>
              <a:buChar char="●"/>
            </a:pPr>
            <a:r>
              <a:rPr lang="en"/>
              <a:t>Data Sources</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Introduction</a:t>
            </a:r>
            <a:endParaRPr/>
          </a:p>
        </p:txBody>
      </p:sp>
      <p:sp>
        <p:nvSpPr>
          <p:cNvPr id="73" name="Google Shape;73;p15"/>
          <p:cNvSpPr txBox="1"/>
          <p:nvPr>
            <p:ph idx="2" type="body"/>
          </p:nvPr>
        </p:nvSpPr>
        <p:spPr>
          <a:xfrm>
            <a:off x="4939500" y="724200"/>
            <a:ext cx="3837000" cy="3695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With the 	increase in wildfires that has been observed in California, we wanted to understand the effect that climate change is having in the explosive growth of the number of fires.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490250" y="526350"/>
            <a:ext cx="6227100" cy="4434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Hypothesis</a:t>
            </a:r>
            <a:endParaRPr/>
          </a:p>
          <a:p>
            <a:pPr indent="-371475" lvl="0" marL="457200" rtl="0" algn="l">
              <a:spcBef>
                <a:spcPts val="0"/>
              </a:spcBef>
              <a:spcAft>
                <a:spcPts val="0"/>
              </a:spcAft>
              <a:buSzPct val="100000"/>
              <a:buChar char="●"/>
            </a:pPr>
            <a:r>
              <a:rPr lang="en" sz="2500"/>
              <a:t>Because global temperatures are increasing year after year from 1980, the air is getting hotter and hotter</a:t>
            </a:r>
            <a:endParaRPr sz="2500"/>
          </a:p>
          <a:p>
            <a:pPr indent="-371475" lvl="0" marL="457200" rtl="0" algn="l">
              <a:spcBef>
                <a:spcPts val="0"/>
              </a:spcBef>
              <a:spcAft>
                <a:spcPts val="0"/>
              </a:spcAft>
              <a:buSzPct val="100000"/>
              <a:buChar char="●"/>
            </a:pPr>
            <a:r>
              <a:rPr lang="en" sz="2500"/>
              <a:t>This results in a vapor pressure deficit and as the air is hotter and drier, it causes fires to grow much bigger</a:t>
            </a:r>
            <a:endParaRPr sz="2500"/>
          </a:p>
          <a:p>
            <a:pPr indent="-371475" lvl="0" marL="457200" rtl="0" algn="l">
              <a:spcBef>
                <a:spcPts val="0"/>
              </a:spcBef>
              <a:spcAft>
                <a:spcPts val="0"/>
              </a:spcAft>
              <a:buSzPct val="100000"/>
              <a:buChar char="●"/>
            </a:pPr>
            <a:r>
              <a:rPr lang="en" sz="2500"/>
              <a:t>Let’s take a look through our data and the correlations between temperature increase, the number of acres burned by the largest fire each year from 2000 to 2021</a:t>
            </a:r>
            <a:endParaRPr sz="2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1617050" y="373675"/>
            <a:ext cx="7198500" cy="896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Temperature Increase through the Years</a:t>
            </a:r>
            <a:endParaRPr/>
          </a:p>
        </p:txBody>
      </p:sp>
      <p:sp>
        <p:nvSpPr>
          <p:cNvPr id="84" name="Google Shape;84;p17"/>
          <p:cNvSpPr txBox="1"/>
          <p:nvPr/>
        </p:nvSpPr>
        <p:spPr>
          <a:xfrm>
            <a:off x="313425" y="1760025"/>
            <a:ext cx="3005700" cy="314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accent3"/>
              </a:solidFill>
              <a:latin typeface="Average"/>
              <a:ea typeface="Average"/>
              <a:cs typeface="Average"/>
              <a:sym typeface="Average"/>
            </a:endParaRPr>
          </a:p>
        </p:txBody>
      </p:sp>
      <p:pic>
        <p:nvPicPr>
          <p:cNvPr id="85" name="Google Shape;85;p17"/>
          <p:cNvPicPr preferRelativeResize="0"/>
          <p:nvPr/>
        </p:nvPicPr>
        <p:blipFill rotWithShape="1">
          <a:blip r:embed="rId3">
            <a:alphaModFix/>
          </a:blip>
          <a:srcRect b="3652" l="0" r="8558" t="2924"/>
          <a:stretch/>
        </p:blipFill>
        <p:spPr>
          <a:xfrm>
            <a:off x="5335350" y="2359750"/>
            <a:ext cx="3662225" cy="2542775"/>
          </a:xfrm>
          <a:prstGeom prst="rect">
            <a:avLst/>
          </a:prstGeom>
          <a:noFill/>
          <a:ln>
            <a:noFill/>
          </a:ln>
        </p:spPr>
      </p:pic>
      <p:pic>
        <p:nvPicPr>
          <p:cNvPr id="86" name="Google Shape;86;p17"/>
          <p:cNvPicPr preferRelativeResize="0"/>
          <p:nvPr/>
        </p:nvPicPr>
        <p:blipFill>
          <a:blip r:embed="rId4">
            <a:alphaModFix/>
          </a:blip>
          <a:stretch>
            <a:fillRect/>
          </a:stretch>
        </p:blipFill>
        <p:spPr>
          <a:xfrm>
            <a:off x="1617050" y="2359750"/>
            <a:ext cx="3574935" cy="2542775"/>
          </a:xfrm>
          <a:prstGeom prst="rect">
            <a:avLst/>
          </a:prstGeom>
          <a:noFill/>
          <a:ln>
            <a:noFill/>
          </a:ln>
        </p:spPr>
      </p:pic>
      <p:sp>
        <p:nvSpPr>
          <p:cNvPr id="87" name="Google Shape;87;p17"/>
          <p:cNvSpPr txBox="1"/>
          <p:nvPr/>
        </p:nvSpPr>
        <p:spPr>
          <a:xfrm>
            <a:off x="1653575" y="1324600"/>
            <a:ext cx="7344000" cy="8961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Font typeface="Average"/>
              <a:buChar char="●"/>
            </a:pPr>
            <a:r>
              <a:rPr lang="en" sz="1800">
                <a:latin typeface="Average"/>
                <a:ea typeface="Average"/>
                <a:cs typeface="Average"/>
                <a:sym typeface="Average"/>
              </a:rPr>
              <a:t>Correlation showing that the increase in temperature is directly proportional to the number of acres burned</a:t>
            </a:r>
            <a:endParaRPr sz="1800">
              <a:latin typeface="Average"/>
              <a:ea typeface="Average"/>
              <a:cs typeface="Average"/>
              <a:sym typeface="Average"/>
            </a:endParaRPr>
          </a:p>
        </p:txBody>
      </p:sp>
      <p:pic>
        <p:nvPicPr>
          <p:cNvPr id="88" name="Google Shape;88;p17"/>
          <p:cNvPicPr preferRelativeResize="0"/>
          <p:nvPr/>
        </p:nvPicPr>
        <p:blipFill>
          <a:blip r:embed="rId5">
            <a:alphaModFix/>
          </a:blip>
          <a:stretch>
            <a:fillRect/>
          </a:stretch>
        </p:blipFill>
        <p:spPr>
          <a:xfrm>
            <a:off x="73126" y="82437"/>
            <a:ext cx="1411302" cy="48200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498275" y="520200"/>
            <a:ext cx="7971300" cy="461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3520"/>
              <a:t>Acres Burned in California </a:t>
            </a:r>
            <a:r>
              <a:rPr lang="en" sz="3520"/>
              <a:t>through the Years</a:t>
            </a:r>
            <a:endParaRPr sz="3520"/>
          </a:p>
        </p:txBody>
      </p:sp>
      <p:sp>
        <p:nvSpPr>
          <p:cNvPr id="94" name="Google Shape;94;p18"/>
          <p:cNvSpPr txBox="1"/>
          <p:nvPr/>
        </p:nvSpPr>
        <p:spPr>
          <a:xfrm>
            <a:off x="498275" y="1727900"/>
            <a:ext cx="2571900" cy="299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accent3"/>
              </a:solidFill>
              <a:latin typeface="Average"/>
              <a:ea typeface="Average"/>
              <a:cs typeface="Average"/>
              <a:sym typeface="Average"/>
            </a:endParaRPr>
          </a:p>
        </p:txBody>
      </p:sp>
      <p:pic>
        <p:nvPicPr>
          <p:cNvPr id="95" name="Google Shape;95;p18"/>
          <p:cNvPicPr preferRelativeResize="0"/>
          <p:nvPr/>
        </p:nvPicPr>
        <p:blipFill rotWithShape="1">
          <a:blip r:embed="rId3">
            <a:alphaModFix/>
          </a:blip>
          <a:srcRect b="3557" l="2842" r="6626" t="5911"/>
          <a:stretch/>
        </p:blipFill>
        <p:spPr>
          <a:xfrm>
            <a:off x="35363" y="1477838"/>
            <a:ext cx="3497725" cy="3497725"/>
          </a:xfrm>
          <a:prstGeom prst="rect">
            <a:avLst/>
          </a:prstGeom>
          <a:noFill/>
          <a:ln>
            <a:noFill/>
          </a:ln>
        </p:spPr>
      </p:pic>
      <p:pic>
        <p:nvPicPr>
          <p:cNvPr id="96" name="Google Shape;96;p18"/>
          <p:cNvPicPr preferRelativeResize="0"/>
          <p:nvPr/>
        </p:nvPicPr>
        <p:blipFill>
          <a:blip r:embed="rId4">
            <a:alphaModFix/>
          </a:blip>
          <a:stretch>
            <a:fillRect/>
          </a:stretch>
        </p:blipFill>
        <p:spPr>
          <a:xfrm>
            <a:off x="3577250" y="1477850"/>
            <a:ext cx="5566750" cy="33400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466150" y="429925"/>
            <a:ext cx="7691100" cy="57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3220"/>
              <a:t>Smallest and Largest Acreage Burned 2000-2022</a:t>
            </a:r>
            <a:endParaRPr sz="3220"/>
          </a:p>
        </p:txBody>
      </p:sp>
      <p:pic>
        <p:nvPicPr>
          <p:cNvPr id="102" name="Google Shape;102;p19"/>
          <p:cNvPicPr preferRelativeResize="0"/>
          <p:nvPr/>
        </p:nvPicPr>
        <p:blipFill rotWithShape="1">
          <a:blip r:embed="rId3">
            <a:alphaModFix/>
          </a:blip>
          <a:srcRect b="6662" l="2904" r="18181" t="9843"/>
          <a:stretch/>
        </p:blipFill>
        <p:spPr>
          <a:xfrm>
            <a:off x="3833500" y="1052825"/>
            <a:ext cx="4809382" cy="2033538"/>
          </a:xfrm>
          <a:prstGeom prst="rect">
            <a:avLst/>
          </a:prstGeom>
          <a:noFill/>
          <a:ln>
            <a:noFill/>
          </a:ln>
        </p:spPr>
      </p:pic>
      <p:pic>
        <p:nvPicPr>
          <p:cNvPr id="103" name="Google Shape;103;p19"/>
          <p:cNvPicPr preferRelativeResize="0"/>
          <p:nvPr/>
        </p:nvPicPr>
        <p:blipFill rotWithShape="1">
          <a:blip r:embed="rId4">
            <a:alphaModFix/>
          </a:blip>
          <a:srcRect b="0" l="2635" r="15269" t="7621"/>
          <a:stretch/>
        </p:blipFill>
        <p:spPr>
          <a:xfrm>
            <a:off x="3833500" y="3086375"/>
            <a:ext cx="4809374" cy="2009025"/>
          </a:xfrm>
          <a:prstGeom prst="rect">
            <a:avLst/>
          </a:prstGeom>
          <a:noFill/>
          <a:ln>
            <a:noFill/>
          </a:ln>
        </p:spPr>
      </p:pic>
      <p:sp>
        <p:nvSpPr>
          <p:cNvPr id="104" name="Google Shape;104;p19"/>
          <p:cNvSpPr txBox="1"/>
          <p:nvPr/>
        </p:nvSpPr>
        <p:spPr>
          <a:xfrm>
            <a:off x="249125" y="1832525"/>
            <a:ext cx="3311100" cy="2033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Average"/>
              <a:buChar char="●"/>
            </a:pPr>
            <a:r>
              <a:rPr lang="en">
                <a:latin typeface="Average"/>
                <a:ea typeface="Average"/>
                <a:cs typeface="Average"/>
                <a:sym typeface="Average"/>
              </a:rPr>
              <a:t>In the 20 years 2010 had the lowest total acreage </a:t>
            </a:r>
            <a:r>
              <a:rPr lang="en">
                <a:latin typeface="Average"/>
                <a:ea typeface="Average"/>
                <a:cs typeface="Average"/>
                <a:sym typeface="Average"/>
              </a:rPr>
              <a:t>burned</a:t>
            </a:r>
            <a:r>
              <a:rPr lang="en">
                <a:latin typeface="Average"/>
                <a:ea typeface="Average"/>
                <a:cs typeface="Average"/>
                <a:sym typeface="Average"/>
              </a:rPr>
              <a:t> in the year.</a:t>
            </a:r>
            <a:endParaRPr>
              <a:latin typeface="Average"/>
              <a:ea typeface="Average"/>
              <a:cs typeface="Average"/>
              <a:sym typeface="Average"/>
            </a:endParaRPr>
          </a:p>
          <a:p>
            <a:pPr indent="0" lvl="0" marL="457200" rtl="0" algn="l">
              <a:spcBef>
                <a:spcPts val="0"/>
              </a:spcBef>
              <a:spcAft>
                <a:spcPts val="0"/>
              </a:spcAft>
              <a:buNone/>
            </a:pPr>
            <a:r>
              <a:t/>
            </a:r>
            <a:endParaRPr>
              <a:latin typeface="Average"/>
              <a:ea typeface="Average"/>
              <a:cs typeface="Average"/>
              <a:sym typeface="Average"/>
            </a:endParaRPr>
          </a:p>
          <a:p>
            <a:pPr indent="-317500" lvl="0" marL="457200" rtl="0" algn="l">
              <a:spcBef>
                <a:spcPts val="0"/>
              </a:spcBef>
              <a:spcAft>
                <a:spcPts val="0"/>
              </a:spcAft>
              <a:buSzPts val="1400"/>
              <a:buFont typeface="Average"/>
              <a:buChar char="●"/>
            </a:pPr>
            <a:r>
              <a:rPr lang="en">
                <a:latin typeface="Average"/>
                <a:ea typeface="Average"/>
                <a:cs typeface="Average"/>
                <a:sym typeface="Average"/>
              </a:rPr>
              <a:t>2010 had a negative </a:t>
            </a:r>
            <a:r>
              <a:rPr lang="en">
                <a:latin typeface="Average"/>
                <a:ea typeface="Average"/>
                <a:cs typeface="Average"/>
                <a:sym typeface="Average"/>
              </a:rPr>
              <a:t>temperature</a:t>
            </a:r>
            <a:r>
              <a:rPr lang="en">
                <a:latin typeface="Average"/>
                <a:ea typeface="Average"/>
                <a:cs typeface="Average"/>
                <a:sym typeface="Average"/>
              </a:rPr>
              <a:t> change making it the coolest year.</a:t>
            </a:r>
            <a:endParaRPr>
              <a:latin typeface="Average"/>
              <a:ea typeface="Average"/>
              <a:cs typeface="Average"/>
              <a:sym typeface="Average"/>
            </a:endParaRPr>
          </a:p>
          <a:p>
            <a:pPr indent="0" lvl="0" marL="457200" rtl="0" algn="l">
              <a:spcBef>
                <a:spcPts val="0"/>
              </a:spcBef>
              <a:spcAft>
                <a:spcPts val="0"/>
              </a:spcAft>
              <a:buNone/>
            </a:pPr>
            <a:r>
              <a:t/>
            </a:r>
            <a:endParaRPr>
              <a:latin typeface="Average"/>
              <a:ea typeface="Average"/>
              <a:cs typeface="Average"/>
              <a:sym typeface="Average"/>
            </a:endParaRPr>
          </a:p>
          <a:p>
            <a:pPr indent="-317500" lvl="0" marL="457200" rtl="0" algn="l">
              <a:spcBef>
                <a:spcPts val="0"/>
              </a:spcBef>
              <a:spcAft>
                <a:spcPts val="0"/>
              </a:spcAft>
              <a:buSzPts val="1400"/>
              <a:buFont typeface="Average"/>
              <a:buChar char="●"/>
            </a:pPr>
            <a:r>
              <a:rPr lang="en">
                <a:latin typeface="Average"/>
                <a:ea typeface="Average"/>
                <a:cs typeface="Average"/>
                <a:sym typeface="Average"/>
              </a:rPr>
              <a:t>2020 had the largest amount of total acreage burned. </a:t>
            </a:r>
            <a:endParaRPr>
              <a:latin typeface="Average"/>
              <a:ea typeface="Average"/>
              <a:cs typeface="Average"/>
              <a:sym typeface="Averag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311700" y="445025"/>
            <a:ext cx="36741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WORLD HEAT MAP (2000)</a:t>
            </a:r>
            <a:endParaRPr/>
          </a:p>
        </p:txBody>
      </p:sp>
      <p:sp>
        <p:nvSpPr>
          <p:cNvPr id="110" name="Google Shape;110;p20"/>
          <p:cNvSpPr txBox="1"/>
          <p:nvPr/>
        </p:nvSpPr>
        <p:spPr>
          <a:xfrm>
            <a:off x="7236125" y="1132050"/>
            <a:ext cx="1796700" cy="353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accent3"/>
              </a:solidFill>
              <a:latin typeface="Average"/>
              <a:ea typeface="Average"/>
              <a:cs typeface="Average"/>
              <a:sym typeface="Average"/>
            </a:endParaRPr>
          </a:p>
        </p:txBody>
      </p:sp>
      <p:sp>
        <p:nvSpPr>
          <p:cNvPr id="111" name="Google Shape;111;p20"/>
          <p:cNvSpPr txBox="1"/>
          <p:nvPr>
            <p:ph type="title"/>
          </p:nvPr>
        </p:nvSpPr>
        <p:spPr>
          <a:xfrm>
            <a:off x="5087400" y="414250"/>
            <a:ext cx="36741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WORLD HEAT MAP (2020)</a:t>
            </a:r>
            <a:endParaRPr/>
          </a:p>
        </p:txBody>
      </p:sp>
      <p:pic>
        <p:nvPicPr>
          <p:cNvPr id="112" name="Google Shape;112;p20"/>
          <p:cNvPicPr preferRelativeResize="0"/>
          <p:nvPr/>
        </p:nvPicPr>
        <p:blipFill>
          <a:blip r:embed="rId3">
            <a:alphaModFix/>
          </a:blip>
          <a:stretch>
            <a:fillRect/>
          </a:stretch>
        </p:blipFill>
        <p:spPr>
          <a:xfrm>
            <a:off x="4600800" y="986950"/>
            <a:ext cx="4481650" cy="2208151"/>
          </a:xfrm>
          <a:prstGeom prst="rect">
            <a:avLst/>
          </a:prstGeom>
          <a:noFill/>
          <a:ln>
            <a:noFill/>
          </a:ln>
        </p:spPr>
      </p:pic>
      <p:pic>
        <p:nvPicPr>
          <p:cNvPr id="113" name="Google Shape;113;p20"/>
          <p:cNvPicPr preferRelativeResize="0"/>
          <p:nvPr/>
        </p:nvPicPr>
        <p:blipFill>
          <a:blip r:embed="rId4">
            <a:alphaModFix/>
          </a:blip>
          <a:stretch>
            <a:fillRect/>
          </a:stretch>
        </p:blipFill>
        <p:spPr>
          <a:xfrm>
            <a:off x="38125" y="985800"/>
            <a:ext cx="4481652" cy="221044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1"/>
          <p:cNvSpPr txBox="1"/>
          <p:nvPr>
            <p:ph type="title"/>
          </p:nvPr>
        </p:nvSpPr>
        <p:spPr>
          <a:xfrm>
            <a:off x="0" y="362975"/>
            <a:ext cx="4707300" cy="572700"/>
          </a:xfrm>
          <a:prstGeom prst="rect">
            <a:avLst/>
          </a:prstGeom>
        </p:spPr>
        <p:txBody>
          <a:bodyPr anchorCtr="0" anchor="t" bIns="91425" lIns="91425" spcFirstLastPara="1" rIns="91425" wrap="square" tIns="91425">
            <a:normAutofit fontScale="90000"/>
          </a:bodyPr>
          <a:lstStyle/>
          <a:p>
            <a:pPr indent="0" lvl="0" marL="0" marR="0" rtl="0" algn="l">
              <a:lnSpc>
                <a:spcPct val="100000"/>
              </a:lnSpc>
              <a:spcBef>
                <a:spcPts val="0"/>
              </a:spcBef>
              <a:spcAft>
                <a:spcPts val="0"/>
              </a:spcAft>
              <a:buNone/>
            </a:pPr>
            <a:r>
              <a:rPr lang="en"/>
              <a:t>Acres</a:t>
            </a:r>
            <a:r>
              <a:rPr lang="en" sz="3520">
                <a:solidFill>
                  <a:schemeClr val="lt1"/>
                </a:solidFill>
              </a:rPr>
              <a:t> </a:t>
            </a:r>
            <a:r>
              <a:rPr lang="en"/>
              <a:t>Burned in California  (2010)</a:t>
            </a:r>
            <a:endParaRPr/>
          </a:p>
        </p:txBody>
      </p:sp>
      <p:sp>
        <p:nvSpPr>
          <p:cNvPr id="119" name="Google Shape;119;p21"/>
          <p:cNvSpPr txBox="1"/>
          <p:nvPr/>
        </p:nvSpPr>
        <p:spPr>
          <a:xfrm>
            <a:off x="7236125" y="1132050"/>
            <a:ext cx="1796700" cy="353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accent3"/>
              </a:solidFill>
              <a:latin typeface="Average"/>
              <a:ea typeface="Average"/>
              <a:cs typeface="Average"/>
              <a:sym typeface="Average"/>
            </a:endParaRPr>
          </a:p>
        </p:txBody>
      </p:sp>
      <p:sp>
        <p:nvSpPr>
          <p:cNvPr id="120" name="Google Shape;120;p21"/>
          <p:cNvSpPr txBox="1"/>
          <p:nvPr>
            <p:ph type="title"/>
          </p:nvPr>
        </p:nvSpPr>
        <p:spPr>
          <a:xfrm>
            <a:off x="4535350" y="362975"/>
            <a:ext cx="4769700" cy="572700"/>
          </a:xfrm>
          <a:prstGeom prst="rect">
            <a:avLst/>
          </a:prstGeom>
        </p:spPr>
        <p:txBody>
          <a:bodyPr anchorCtr="0" anchor="t" bIns="91425" lIns="91425" spcFirstLastPara="1" rIns="91425" wrap="square" tIns="91425">
            <a:normAutofit fontScale="90000"/>
          </a:bodyPr>
          <a:lstStyle/>
          <a:p>
            <a:pPr indent="0" lvl="0" marL="0" marR="0" rtl="0" algn="l">
              <a:lnSpc>
                <a:spcPct val="100000"/>
              </a:lnSpc>
              <a:spcBef>
                <a:spcPts val="0"/>
              </a:spcBef>
              <a:spcAft>
                <a:spcPts val="0"/>
              </a:spcAft>
              <a:buNone/>
            </a:pPr>
            <a:r>
              <a:rPr lang="en"/>
              <a:t>Acres</a:t>
            </a:r>
            <a:r>
              <a:rPr lang="en" sz="3520">
                <a:solidFill>
                  <a:schemeClr val="lt1"/>
                </a:solidFill>
              </a:rPr>
              <a:t> </a:t>
            </a:r>
            <a:r>
              <a:rPr lang="en"/>
              <a:t>Burned in California (2020)</a:t>
            </a:r>
            <a:endParaRPr/>
          </a:p>
        </p:txBody>
      </p:sp>
      <p:pic>
        <p:nvPicPr>
          <p:cNvPr id="121" name="Google Shape;121;p21"/>
          <p:cNvPicPr preferRelativeResize="0"/>
          <p:nvPr/>
        </p:nvPicPr>
        <p:blipFill>
          <a:blip r:embed="rId3">
            <a:alphaModFix/>
          </a:blip>
          <a:stretch>
            <a:fillRect/>
          </a:stretch>
        </p:blipFill>
        <p:spPr>
          <a:xfrm>
            <a:off x="664125" y="1036775"/>
            <a:ext cx="3379047" cy="3903026"/>
          </a:xfrm>
          <a:prstGeom prst="rect">
            <a:avLst/>
          </a:prstGeom>
          <a:noFill/>
          <a:ln>
            <a:noFill/>
          </a:ln>
        </p:spPr>
      </p:pic>
      <p:pic>
        <p:nvPicPr>
          <p:cNvPr id="122" name="Google Shape;122;p21"/>
          <p:cNvPicPr preferRelativeResize="0"/>
          <p:nvPr/>
        </p:nvPicPr>
        <p:blipFill>
          <a:blip r:embed="rId4">
            <a:alphaModFix/>
          </a:blip>
          <a:stretch>
            <a:fillRect/>
          </a:stretch>
        </p:blipFill>
        <p:spPr>
          <a:xfrm>
            <a:off x="5199347" y="1036775"/>
            <a:ext cx="2888153" cy="386305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